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Nunito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7870174-FF7A-42F5-A0DD-1301F115F094}">
  <a:tblStyle styleId="{27870174-FF7A-42F5-A0DD-1301F115F0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7723761-ECBB-4CBC-A7BB-AD7F4A9594DB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889893_0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88989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0b672a5393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0b672a539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0b672a5393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0b672a539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0b672a5393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0b672a539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0b672a5393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0b672a539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0b672a5393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0b672a539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0b672a5393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0b672a539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a449cd8836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a449cd883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a449cd8836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a449cd883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a449cd8836_0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a449cd883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a449cd883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a449cd88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6f88989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6f8898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6f889893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6f88989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0ae83da68b_0_15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0ae83da68b_0_1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6f889893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6f88989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ae83da68b_0_158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0ae83da68b_0_1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0ae83da68b_0_158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0ae83da68b_0_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6f889893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6f88989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5.xml"/><Relationship Id="rId5" Type="http://schemas.openxmlformats.org/officeDocument/2006/relationships/slide" Target="/ppt/slides/slide8.xml"/><Relationship Id="rId6" Type="http://schemas.openxmlformats.org/officeDocument/2006/relationships/slide" Target="/ppt/slides/slide13.xml"/><Relationship Id="rId7" Type="http://schemas.openxmlformats.org/officeDocument/2006/relationships/slide" Target="/ppt/slides/slide1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abf.gov.au/entering-and-leaving-australia/crossing-the-border/at-the-border/travel-documents#" TargetMode="External"/><Relationship Id="rId4" Type="http://schemas.openxmlformats.org/officeDocument/2006/relationships/hyperlink" Target="https://travel.state.gov/content/travel/en/international-travel/International-Travel-Country-Information-Pages/Australia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title"/>
          </p:nvPr>
        </p:nvSpPr>
        <p:spPr>
          <a:xfrm>
            <a:off x="994050" y="620750"/>
            <a:ext cx="28434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/>
              <a:t>Travel Pack</a:t>
            </a:r>
            <a:endParaRPr b="1" sz="33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386250" y="2571750"/>
            <a:ext cx="4059000" cy="18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Prepared for:</a:t>
            </a:r>
            <a:endParaRPr sz="17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Esther Dossa</a:t>
            </a:r>
            <a:endParaRPr b="1" sz="17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Crown Towers, Sydney, Australia.</a:t>
            </a:r>
            <a:endParaRPr sz="17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Nov 26th - Nov 30th, 2024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447100"/>
            <a:ext cx="4572000" cy="269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4572000" cy="244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idx="1" type="body"/>
          </p:nvPr>
        </p:nvSpPr>
        <p:spPr>
          <a:xfrm>
            <a:off x="432450" y="834350"/>
            <a:ext cx="4139700" cy="3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Attend </a:t>
            </a:r>
            <a:r>
              <a:rPr lang="en" sz="2100">
                <a:solidFill>
                  <a:schemeClr val="lt1"/>
                </a:solidFill>
              </a:rPr>
              <a:t>the Sydney Opera house tour </a:t>
            </a:r>
            <a:r>
              <a:rPr b="1" lang="en" sz="2100">
                <a:solidFill>
                  <a:schemeClr val="lt1"/>
                </a:solidFill>
              </a:rPr>
              <a:t>(Tour of Earth) </a:t>
            </a:r>
            <a:r>
              <a:rPr lang="en" sz="2100">
                <a:solidFill>
                  <a:schemeClr val="lt1"/>
                </a:solidFill>
              </a:rPr>
              <a:t>hosted by the </a:t>
            </a:r>
            <a:r>
              <a:rPr lang="en" sz="2100">
                <a:solidFill>
                  <a:schemeClr val="lt1"/>
                </a:solidFill>
              </a:rPr>
              <a:t>Grammy-nominated, Platinum-selling British band Glass Animals.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Date: 27th of November, 2024.</a:t>
            </a:r>
            <a:endParaRPr b="1" sz="21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Time: Gate opens at 6:30pm</a:t>
            </a:r>
            <a:endParaRPr b="1" sz="2100">
              <a:solidFill>
                <a:schemeClr val="lt1"/>
              </a:solidFill>
            </a:endParaRPr>
          </a:p>
        </p:txBody>
      </p:sp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34350"/>
            <a:ext cx="4337975" cy="39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819150" y="3724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b="1" lang="en"/>
              <a:t>Dinner and Re-union at Crown Towers</a:t>
            </a:r>
            <a:endParaRPr b="1"/>
          </a:p>
        </p:txBody>
      </p:sp>
      <p:sp>
        <p:nvSpPr>
          <p:cNvPr id="192" name="Google Shape;192;p23"/>
          <p:cNvSpPr txBox="1"/>
          <p:nvPr>
            <p:ph idx="1" type="body"/>
          </p:nvPr>
        </p:nvSpPr>
        <p:spPr>
          <a:xfrm>
            <a:off x="4404125" y="2147000"/>
            <a:ext cx="4609200" cy="15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A 3-hours dinner and </a:t>
            </a:r>
            <a:r>
              <a:rPr b="1" lang="en" sz="2000">
                <a:solidFill>
                  <a:schemeClr val="lt1"/>
                </a:solidFill>
              </a:rPr>
              <a:t>gathering</a:t>
            </a:r>
            <a:r>
              <a:rPr b="1" lang="en" sz="2000">
                <a:solidFill>
                  <a:schemeClr val="lt1"/>
                </a:solidFill>
              </a:rPr>
              <a:t> with friend from college.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Date: 28th and 29th of November, 2024.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Time: 6:00 pm daily</a:t>
            </a:r>
            <a:endParaRPr b="1" sz="2000">
              <a:solidFill>
                <a:schemeClr val="lt1"/>
              </a:solidFill>
            </a:endParaRPr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500" y="1143675"/>
            <a:ext cx="4200625" cy="376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title"/>
          </p:nvPr>
        </p:nvSpPr>
        <p:spPr>
          <a:xfrm>
            <a:off x="819150" y="280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b="1" lang="en"/>
              <a:t>Snorkel and Dive</a:t>
            </a:r>
            <a:endParaRPr b="1"/>
          </a:p>
        </p:txBody>
      </p:sp>
      <p:sp>
        <p:nvSpPr>
          <p:cNvPr id="199" name="Google Shape;199;p24"/>
          <p:cNvSpPr txBox="1"/>
          <p:nvPr>
            <p:ph idx="1" type="body"/>
          </p:nvPr>
        </p:nvSpPr>
        <p:spPr>
          <a:xfrm>
            <a:off x="1500825" y="3617400"/>
            <a:ext cx="58611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Date: 28th of November, 2024.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Location: Shelly Beach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Time: 10am to 4pm</a:t>
            </a:r>
            <a:endParaRPr b="1" sz="2000">
              <a:solidFill>
                <a:schemeClr val="lt1"/>
              </a:solidFill>
            </a:endParaRPr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775" y="1063275"/>
            <a:ext cx="4227725" cy="255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6500" y="1063275"/>
            <a:ext cx="4441425" cy="255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5BD8B"/>
            </a:gs>
            <a:gs pos="100000">
              <a:srgbClr val="9C7E4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2437200" y="1604250"/>
            <a:ext cx="4269600" cy="19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/>
              <a:t>Budget</a:t>
            </a:r>
            <a:endParaRPr b="1" sz="4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1" name="Google Shape;211;p26"/>
          <p:cNvGraphicFramePr/>
          <p:nvPr/>
        </p:nvGraphicFramePr>
        <p:xfrm>
          <a:off x="916150" y="1292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{27870174-FF7A-42F5-A0DD-1301F115F094}</a:tableStyleId>
              </a:tblPr>
              <a:tblGrid>
                <a:gridCol w="3655850"/>
                <a:gridCol w="3619500"/>
              </a:tblGrid>
              <a:tr h="479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BUDGET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COST </a:t>
                      </a:r>
                      <a:r>
                        <a:rPr b="1" lang="en">
                          <a:solidFill>
                            <a:schemeClr val="lt1"/>
                          </a:solidFill>
                        </a:rPr>
                        <a:t>($)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461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Visa application process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125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61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Flights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500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61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Accomodation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1,407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61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Activities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1,830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61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Meals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1,500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61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Total cost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5,362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5BD8B"/>
            </a:gs>
            <a:gs pos="100000">
              <a:srgbClr val="9C7E4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/>
          <p:nvPr>
            <p:ph type="title"/>
          </p:nvPr>
        </p:nvSpPr>
        <p:spPr>
          <a:xfrm>
            <a:off x="1285900" y="1482875"/>
            <a:ext cx="6117000" cy="19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/>
              <a:t>Itinerary</a:t>
            </a:r>
            <a:endParaRPr b="1" sz="4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5BD8B"/>
            </a:gs>
            <a:gs pos="100000">
              <a:srgbClr val="9C7E42"/>
            </a:gs>
          </a:gsLst>
          <a:lin ang="5400012" scaled="0"/>
        </a:gra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1" name="Google Shape;221;p28"/>
          <p:cNvGraphicFramePr/>
          <p:nvPr/>
        </p:nvGraphicFramePr>
        <p:xfrm>
          <a:off x="134225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{87723761-ECBB-4CBC-A7BB-AD7F4A9594DB}</a:tableStyleId>
              </a:tblPr>
              <a:tblGrid>
                <a:gridCol w="1251550"/>
                <a:gridCol w="902850"/>
                <a:gridCol w="824350"/>
                <a:gridCol w="765450"/>
                <a:gridCol w="667325"/>
                <a:gridCol w="1059875"/>
                <a:gridCol w="804725"/>
                <a:gridCol w="726225"/>
                <a:gridCol w="922475"/>
                <a:gridCol w="922475"/>
              </a:tblGrid>
              <a:tr h="630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TRIP ITINERARY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5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458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PURPOSE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22A35"/>
                    </a:solidFill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VACATION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PREPARED FOR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22A3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ESTHER DOSSA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TRIP START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22A3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26TH NOV 2024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8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DESTINATION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22A35"/>
                    </a:solidFill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SYDNEY, AUSTRALIA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PREPARED BY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22A35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SELF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TRIP END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22A3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30TH NOV 2024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8025">
                <a:tc gridSpan="10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DEPARTING FLIGHT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F3F3F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500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Date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Depart - Location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Depart - Time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Airline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Confirm #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Flight #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Arrival - Location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Arrival - Time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More Info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 hMerge="1"/>
              </a:tr>
              <a:tr h="6309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26th Nov 2024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Lagos, Nigeria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12:00 noon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Qatar Airways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YBIRI7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QR184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Kingsford Smith Airport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11:35 (27th NOV 2024)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58025">
                <a:tc gridSpan="10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RETURNING FLIGHT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5959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470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Date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Depart - Location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Depart - Time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Airline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Confirm #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Flight #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Arrival - Location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Arrival - Time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More Info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 hMerge="1"/>
              </a:tr>
              <a:tr h="624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1st Dec 2024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Kingsford Smith Airport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00:00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Qatar Airways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X7Y8Z9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QR2215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MMIA, Lagos, Nigeria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23:35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Pick up by Driver by 23:40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5BD8B"/>
            </a:gs>
            <a:gs pos="100000">
              <a:srgbClr val="9C7E42"/>
            </a:gs>
          </a:gsLst>
          <a:lin ang="5400012" scaled="0"/>
        </a:gra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" name="Google Shape;226;p29"/>
          <p:cNvGraphicFramePr/>
          <p:nvPr/>
        </p:nvGraphicFramePr>
        <p:xfrm>
          <a:off x="170575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{87723761-ECBB-4CBC-A7BB-AD7F4A9594DB}</a:tableStyleId>
              </a:tblPr>
              <a:tblGrid>
                <a:gridCol w="944750"/>
                <a:gridCol w="790875"/>
                <a:gridCol w="800000"/>
                <a:gridCol w="726375"/>
                <a:gridCol w="602525"/>
                <a:gridCol w="686025"/>
                <a:gridCol w="707325"/>
                <a:gridCol w="1267300"/>
                <a:gridCol w="395825"/>
                <a:gridCol w="1953175"/>
              </a:tblGrid>
              <a:tr h="594525">
                <a:tc gridSpan="10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GROUND TRANSPORT AT DESTINATION</a:t>
                      </a:r>
                      <a:endParaRPr b="1" sz="9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33F4F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834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Date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Company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Type of Transport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Meet Up Point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Confirm #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Pick-Up Time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Return Date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Return Time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More Info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 hMerge="1"/>
              </a:tr>
              <a:tr h="834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27/11/2024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Europcar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Car rental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Terminal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14136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11:40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30th of Nov 2024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23:20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Car model: SUV, Colour: Red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94525">
                <a:tc gridSpan="10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HOTEL</a:t>
                      </a:r>
                      <a:endParaRPr b="1" sz="9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546A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834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Date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Name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Street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City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Confirm #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Room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Check-In Time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Check-Out Time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More Info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 hMerge="1"/>
              </a:tr>
              <a:tr h="1074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27th of Nov 2024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Crown Towers Sydney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 Barangaroo Avenue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Barangaroo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CTSY123456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2807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12:00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11:59 (30th Nov 2024)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Ocean view, Gym, Pool</a:t>
                      </a:r>
                      <a:endParaRPr b="1" sz="9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5BD8B"/>
            </a:gs>
            <a:gs pos="100000">
              <a:srgbClr val="9C7E42"/>
            </a:gs>
          </a:gsLst>
          <a:lin ang="5400012" scaled="0"/>
        </a:gra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1" name="Google Shape;231;p30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{87723761-ECBB-4CBC-A7BB-AD7F4A9594DB}</a:tableStyleId>
              </a:tblPr>
              <a:tblGrid>
                <a:gridCol w="658000"/>
                <a:gridCol w="636425"/>
                <a:gridCol w="1146950"/>
                <a:gridCol w="715325"/>
                <a:gridCol w="537575"/>
                <a:gridCol w="1020325"/>
                <a:gridCol w="833550"/>
                <a:gridCol w="767650"/>
                <a:gridCol w="382850"/>
                <a:gridCol w="2157375"/>
              </a:tblGrid>
              <a:tr h="661425">
                <a:tc gridSpan="10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EVENTS</a:t>
                      </a:r>
                      <a:endParaRPr b="1" sz="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22A35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928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Date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Venue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Street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City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Contact Person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Event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Start Time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End Time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More Info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DCE4"/>
                    </a:solidFill>
                  </a:tcPr>
                </a:tc>
                <a:tc hMerge="1"/>
              </a:tr>
              <a:tr h="1195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27th Nov 2024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Sydney Opera house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Bennelong Point, Sydney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New South Wales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---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Musical tour by Glass Animals band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18:30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23:30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Colour code: Beige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928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28th Nov 2024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Shelly beach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Shelly Beach Road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Manly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---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Snorkel and Dive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10:00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16:00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Outfit: Casual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928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28th &amp; 29th Nov 2024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Crown Towers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 Barangaroo Avenue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Barangaroo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Friends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Re-union and Dinner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18:00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21:00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Outfit: Maxi Dress</a:t>
                      </a:r>
                      <a:endParaRPr b="1" sz="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28575" marL="28575" anchor="ctr">
                    <a:lnL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77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/>
          <p:nvPr>
            <p:ph type="title"/>
          </p:nvPr>
        </p:nvSpPr>
        <p:spPr>
          <a:xfrm>
            <a:off x="2271850" y="881950"/>
            <a:ext cx="3752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Table of contents</a:t>
            </a:r>
            <a:endParaRPr b="1"/>
          </a:p>
        </p:txBody>
      </p:sp>
      <p:sp>
        <p:nvSpPr>
          <p:cNvPr id="137" name="Google Shape;137;p14"/>
          <p:cNvSpPr txBox="1"/>
          <p:nvPr>
            <p:ph idx="1" type="body"/>
          </p:nvPr>
        </p:nvSpPr>
        <p:spPr>
          <a:xfrm>
            <a:off x="2354700" y="1685350"/>
            <a:ext cx="30231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b="1" lang="en" sz="1800" u="sng">
                <a:solidFill>
                  <a:schemeClr val="lt1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Entry/Exit Information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138" name="Google Shape;138;p14"/>
          <p:cNvSpPr txBox="1"/>
          <p:nvPr/>
        </p:nvSpPr>
        <p:spPr>
          <a:xfrm>
            <a:off x="2354700" y="2144650"/>
            <a:ext cx="55224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❖"/>
            </a:pPr>
            <a:r>
              <a:rPr b="1" lang="en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Etiquette and cultural expectations in Sydney</a:t>
            </a:r>
            <a:endParaRPr b="1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4"/>
          <p:cNvSpPr txBox="1"/>
          <p:nvPr/>
        </p:nvSpPr>
        <p:spPr>
          <a:xfrm>
            <a:off x="2354700" y="2603950"/>
            <a:ext cx="44346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❖"/>
            </a:pPr>
            <a:r>
              <a:rPr b="1" lang="en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Event Information</a:t>
            </a:r>
            <a:endParaRPr b="1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4"/>
          <p:cNvSpPr txBox="1"/>
          <p:nvPr/>
        </p:nvSpPr>
        <p:spPr>
          <a:xfrm>
            <a:off x="2354700" y="3063250"/>
            <a:ext cx="3853200" cy="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❖"/>
            </a:pPr>
            <a:r>
              <a:rPr b="1" lang="en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Budget</a:t>
            </a:r>
            <a:endParaRPr b="1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4"/>
          <p:cNvSpPr txBox="1"/>
          <p:nvPr/>
        </p:nvSpPr>
        <p:spPr>
          <a:xfrm>
            <a:off x="2354700" y="3522550"/>
            <a:ext cx="2571600" cy="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❖"/>
            </a:pPr>
            <a:r>
              <a:rPr b="1" lang="en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Itinerary</a:t>
            </a:r>
            <a:endParaRPr b="1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5BD8B"/>
            </a:gs>
            <a:gs pos="100000">
              <a:srgbClr val="9C7E4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2450400" y="1527325"/>
            <a:ext cx="4243200" cy="19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Entry/Exit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Information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728125" y="557325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Documentation Requirements</a:t>
            </a:r>
            <a:endParaRPr b="1"/>
          </a:p>
        </p:txBody>
      </p:sp>
      <p:sp>
        <p:nvSpPr>
          <p:cNvPr id="152" name="Google Shape;152;p16"/>
          <p:cNvSpPr txBox="1"/>
          <p:nvPr>
            <p:ph idx="2" type="body"/>
          </p:nvPr>
        </p:nvSpPr>
        <p:spPr>
          <a:xfrm>
            <a:off x="728125" y="1375650"/>
            <a:ext cx="7166700" cy="31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" sz="1325">
                <a:solidFill>
                  <a:schemeClr val="lt1"/>
                </a:solidFill>
              </a:rPr>
              <a:t>ENTRY</a:t>
            </a:r>
            <a:br>
              <a:rPr lang="en" sz="1012">
                <a:solidFill>
                  <a:schemeClr val="lt1"/>
                </a:solidFill>
              </a:rPr>
            </a:br>
            <a:endParaRPr sz="1012">
              <a:solidFill>
                <a:schemeClr val="lt1"/>
              </a:solidFill>
            </a:endParaRPr>
          </a:p>
          <a:p>
            <a:pPr indent="-308446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7"/>
              <a:buChar char="❖"/>
            </a:pPr>
            <a:r>
              <a:rPr lang="en" sz="1257">
                <a:solidFill>
                  <a:schemeClr val="lt1"/>
                </a:solidFill>
              </a:rPr>
              <a:t>A valid passport or other acceptable travel documents.</a:t>
            </a:r>
            <a:endParaRPr sz="1257">
              <a:solidFill>
                <a:schemeClr val="lt1"/>
              </a:solidFill>
            </a:endParaRPr>
          </a:p>
          <a:p>
            <a:pPr indent="-308446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7"/>
              <a:buChar char="❖"/>
            </a:pPr>
            <a:r>
              <a:rPr lang="en" sz="1257">
                <a:solidFill>
                  <a:schemeClr val="lt1"/>
                </a:solidFill>
              </a:rPr>
              <a:t>Australia Tourist Visa or an Electronic Travel Authority (ETA).</a:t>
            </a:r>
            <a:endParaRPr sz="1257">
              <a:solidFill>
                <a:schemeClr val="lt1"/>
              </a:solidFill>
            </a:endParaRPr>
          </a:p>
          <a:p>
            <a:pPr indent="-308446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7"/>
              <a:buChar char="❖"/>
            </a:pPr>
            <a:r>
              <a:rPr lang="en" sz="1257">
                <a:solidFill>
                  <a:schemeClr val="lt1"/>
                </a:solidFill>
              </a:rPr>
              <a:t>Completed and signed Incoming Passenger Card (IPC).</a:t>
            </a:r>
            <a:endParaRPr sz="1257">
              <a:solidFill>
                <a:schemeClr val="lt1"/>
              </a:solidFill>
            </a:endParaRPr>
          </a:p>
          <a:p>
            <a:pPr indent="-308446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7"/>
              <a:buChar char="❖"/>
            </a:pPr>
            <a:r>
              <a:rPr lang="en" sz="1257" u="sng">
                <a:solidFill>
                  <a:schemeClr val="hlink"/>
                </a:solidFill>
                <a:hlinkClick r:id="rId3"/>
              </a:rPr>
              <a:t>https://www.abf.gov.au/entering-and-leaving-australia/crossing-the-border/at-the-border/travel-documents#</a:t>
            </a:r>
            <a:endParaRPr sz="1257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257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" sz="1436">
                <a:solidFill>
                  <a:schemeClr val="lt1"/>
                </a:solidFill>
              </a:rPr>
              <a:t>EXIT</a:t>
            </a:r>
            <a:br>
              <a:rPr lang="en" sz="1257">
                <a:solidFill>
                  <a:schemeClr val="lt1"/>
                </a:solidFill>
              </a:rPr>
            </a:br>
            <a:endParaRPr sz="1257">
              <a:solidFill>
                <a:schemeClr val="lt1"/>
              </a:solidFill>
            </a:endParaRPr>
          </a:p>
          <a:p>
            <a:pPr indent="-308446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7"/>
              <a:buChar char="❖"/>
            </a:pPr>
            <a:r>
              <a:rPr lang="en" sz="1257">
                <a:solidFill>
                  <a:schemeClr val="lt1"/>
                </a:solidFill>
              </a:rPr>
              <a:t>A valid passport</a:t>
            </a:r>
            <a:endParaRPr sz="1257">
              <a:solidFill>
                <a:schemeClr val="lt1"/>
              </a:solidFill>
            </a:endParaRPr>
          </a:p>
          <a:p>
            <a:pPr indent="-308446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7"/>
              <a:buChar char="❖"/>
            </a:pPr>
            <a:r>
              <a:rPr lang="en" sz="1257">
                <a:solidFill>
                  <a:schemeClr val="lt1"/>
                </a:solidFill>
              </a:rPr>
              <a:t>Health and character declaration.</a:t>
            </a:r>
            <a:endParaRPr sz="1257">
              <a:solidFill>
                <a:schemeClr val="lt1"/>
              </a:solidFill>
            </a:endParaRPr>
          </a:p>
          <a:p>
            <a:pPr indent="-308446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7"/>
              <a:buChar char="❖"/>
            </a:pPr>
            <a:r>
              <a:rPr lang="en" sz="1257" u="sng">
                <a:solidFill>
                  <a:schemeClr val="hlink"/>
                </a:solidFill>
                <a:hlinkClick r:id="rId4"/>
              </a:rPr>
              <a:t>https://travel.state.gov/content/travel/en/international-travel/International-Travel-Country-Information-Pages/Australia.html</a:t>
            </a:r>
            <a:r>
              <a:rPr lang="en" sz="1257">
                <a:solidFill>
                  <a:schemeClr val="lt1"/>
                </a:solidFill>
              </a:rPr>
              <a:t>.</a:t>
            </a:r>
            <a:endParaRPr sz="1257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057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5BD8B"/>
            </a:gs>
            <a:gs pos="100000">
              <a:srgbClr val="9C7E4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1285900" y="1482875"/>
            <a:ext cx="6117000" cy="19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Etiquette and cultural expectations in Sydney.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879850" y="754700"/>
            <a:ext cx="1871400" cy="6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Do’s</a:t>
            </a:r>
            <a:endParaRPr b="1"/>
          </a:p>
        </p:txBody>
      </p:sp>
      <p:sp>
        <p:nvSpPr>
          <p:cNvPr id="163" name="Google Shape;163;p18"/>
          <p:cNvSpPr txBox="1"/>
          <p:nvPr>
            <p:ph idx="1" type="body"/>
          </p:nvPr>
        </p:nvSpPr>
        <p:spPr>
          <a:xfrm>
            <a:off x="819150" y="1543675"/>
            <a:ext cx="7505700" cy="26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 sz="1800">
                <a:solidFill>
                  <a:schemeClr val="lt1"/>
                </a:solidFill>
              </a:rPr>
              <a:t>Arrive on time for gatherings and social events; Sydneysiders value punctuality.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 sz="1800">
                <a:solidFill>
                  <a:schemeClr val="lt1"/>
                </a:solidFill>
              </a:rPr>
              <a:t>Keep a reasonable physical distance during conversations, as they appreciate personal space.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 sz="1800">
                <a:solidFill>
                  <a:schemeClr val="lt1"/>
                </a:solidFill>
              </a:rPr>
              <a:t>Use informal greetings like </a:t>
            </a:r>
            <a:r>
              <a:rPr b="1" lang="en" sz="1800">
                <a:solidFill>
                  <a:schemeClr val="lt1"/>
                </a:solidFill>
              </a:rPr>
              <a:t>“Hello”</a:t>
            </a:r>
            <a:r>
              <a:rPr lang="en" sz="1800">
                <a:solidFill>
                  <a:schemeClr val="lt1"/>
                </a:solidFill>
              </a:rPr>
              <a:t> or </a:t>
            </a:r>
            <a:r>
              <a:rPr b="1" lang="en" sz="1800">
                <a:solidFill>
                  <a:schemeClr val="lt1"/>
                </a:solidFill>
              </a:rPr>
              <a:t>“Hi.”</a:t>
            </a:r>
            <a:r>
              <a:rPr lang="en" sz="1800">
                <a:solidFill>
                  <a:schemeClr val="lt1"/>
                </a:solidFill>
              </a:rPr>
              <a:t> A firm handshake is appropriate for business introductions.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❖"/>
            </a:pPr>
            <a:r>
              <a:rPr lang="en" sz="1800">
                <a:solidFill>
                  <a:schemeClr val="lt1"/>
                </a:solidFill>
              </a:rPr>
              <a:t>Be environmentally conscious—recycle where possible and avoid littering, as Sydneysiders take conservation seriously.</a:t>
            </a:r>
            <a:endParaRPr sz="1808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>
            <p:ph type="title"/>
          </p:nvPr>
        </p:nvSpPr>
        <p:spPr>
          <a:xfrm>
            <a:off x="1061925" y="602975"/>
            <a:ext cx="2281200" cy="6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Don’ts</a:t>
            </a:r>
            <a:endParaRPr b="1"/>
          </a:p>
        </p:txBody>
      </p:sp>
      <p:sp>
        <p:nvSpPr>
          <p:cNvPr id="169" name="Google Shape;169;p19"/>
          <p:cNvSpPr txBox="1"/>
          <p:nvPr>
            <p:ph idx="1" type="body"/>
          </p:nvPr>
        </p:nvSpPr>
        <p:spPr>
          <a:xfrm>
            <a:off x="910200" y="844600"/>
            <a:ext cx="7505700" cy="27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lt1"/>
              </a:solidFill>
            </a:endParaRPr>
          </a:p>
          <a:p>
            <a:pPr indent="-355594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❖"/>
            </a:pPr>
            <a:r>
              <a:rPr lang="en" sz="2580">
                <a:solidFill>
                  <a:schemeClr val="lt1"/>
                </a:solidFill>
              </a:rPr>
              <a:t>Avoid using formal titles like </a:t>
            </a:r>
            <a:r>
              <a:rPr b="1" lang="en" sz="2580">
                <a:solidFill>
                  <a:schemeClr val="lt1"/>
                </a:solidFill>
              </a:rPr>
              <a:t>“Mr.”</a:t>
            </a:r>
            <a:r>
              <a:rPr lang="en" sz="2580">
                <a:solidFill>
                  <a:schemeClr val="lt1"/>
                </a:solidFill>
              </a:rPr>
              <a:t> or </a:t>
            </a:r>
            <a:r>
              <a:rPr b="1" lang="en" sz="2580">
                <a:solidFill>
                  <a:schemeClr val="lt1"/>
                </a:solidFill>
              </a:rPr>
              <a:t>“Mrs.” </a:t>
            </a:r>
            <a:r>
              <a:rPr lang="en" sz="2580">
                <a:solidFill>
                  <a:schemeClr val="lt1"/>
                </a:solidFill>
              </a:rPr>
              <a:t>in casual settings. First-name basis is common, even in professional settings.</a:t>
            </a:r>
            <a:endParaRPr sz="2580">
              <a:solidFill>
                <a:schemeClr val="lt1"/>
              </a:solidFill>
            </a:endParaRPr>
          </a:p>
          <a:p>
            <a:pPr indent="-355594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❖"/>
            </a:pPr>
            <a:r>
              <a:rPr lang="en" sz="2580">
                <a:solidFill>
                  <a:schemeClr val="lt1"/>
                </a:solidFill>
              </a:rPr>
              <a:t>Avoid engaging in political or religious discussions, especially with people you do not know well.</a:t>
            </a:r>
            <a:endParaRPr sz="2580">
              <a:solidFill>
                <a:schemeClr val="lt1"/>
              </a:solidFill>
            </a:endParaRPr>
          </a:p>
          <a:p>
            <a:pPr indent="-355594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❖"/>
            </a:pPr>
            <a:r>
              <a:rPr lang="en" sz="2580">
                <a:solidFill>
                  <a:schemeClr val="lt1"/>
                </a:solidFill>
              </a:rPr>
              <a:t>Always wait your turn in line—queue jumping is considered rude.</a:t>
            </a:r>
            <a:endParaRPr sz="2580">
              <a:solidFill>
                <a:schemeClr val="lt1"/>
              </a:solidFill>
            </a:endParaRPr>
          </a:p>
          <a:p>
            <a:pPr indent="-355594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❖"/>
            </a:pPr>
            <a:r>
              <a:rPr lang="en" sz="2580">
                <a:solidFill>
                  <a:schemeClr val="lt1"/>
                </a:solidFill>
              </a:rPr>
              <a:t>Don’t ask overly personal questions or pry into someone's private life unless they offer it willingly.</a:t>
            </a:r>
            <a:endParaRPr sz="258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5BD8B"/>
            </a:gs>
            <a:gs pos="100000">
              <a:srgbClr val="9C7E4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 txBox="1"/>
          <p:nvPr>
            <p:ph type="title"/>
          </p:nvPr>
        </p:nvSpPr>
        <p:spPr>
          <a:xfrm>
            <a:off x="1285900" y="1482875"/>
            <a:ext cx="6117000" cy="19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Event Information</a:t>
            </a:r>
            <a:endParaRPr b="1" sz="3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/>
          <p:nvPr>
            <p:ph type="title"/>
          </p:nvPr>
        </p:nvSpPr>
        <p:spPr>
          <a:xfrm>
            <a:off x="742825" y="509825"/>
            <a:ext cx="66036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Glass Animals Tour of Earth</a:t>
            </a:r>
            <a:endParaRPr b="1"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775" y="1185400"/>
            <a:ext cx="8730199" cy="357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